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272" r:id="rId3"/>
    <p:sldId id="273" r:id="rId4"/>
    <p:sldId id="288" r:id="rId5"/>
    <p:sldId id="275" r:id="rId6"/>
    <p:sldId id="276" r:id="rId7"/>
    <p:sldId id="277" r:id="rId8"/>
    <p:sldId id="278" r:id="rId9"/>
    <p:sldId id="266" r:id="rId10"/>
    <p:sldId id="25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C73B3-8078-4E39-AD67-BEFA65CA9D68}" type="datetimeFigureOut">
              <a:rPr lang="nb-NO" smtClean="0"/>
              <a:t>08.02.2019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A31B-054F-4926-AD8F-F3F8462C73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56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vision to transform a school into a learning </a:t>
            </a:r>
            <a:r>
              <a:rPr lang="en-US" dirty="0" err="1"/>
              <a:t>organisation</a:t>
            </a:r>
            <a:r>
              <a:rPr lang="en-US" dirty="0"/>
              <a:t> should include two things: a front and </a:t>
            </a:r>
            <a:r>
              <a:rPr lang="en-US" dirty="0" err="1"/>
              <a:t>centre</a:t>
            </a:r>
            <a:r>
              <a:rPr lang="en-US" dirty="0"/>
              <a:t> commitment to making a difference in the learning and lives of all students, especially disadvantaged students; and a focus on learning and teaching that influences a broad range of outcomes – both cognitive and social/emotional – for today and the future. Each individual must be equipped to seize learning opportunities throughout life, to broaden her or his knowledge, skills and attitudes, and to adapt to a changing, complex and interdependent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F68BC-E1ED-4257-80C7-8CE453DBDA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49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F68BC-E1ED-4257-80C7-8CE453DBDA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7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F68BC-E1ED-4257-80C7-8CE453DBDA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61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F68BC-E1ED-4257-80C7-8CE453DBDA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8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F68BC-E1ED-4257-80C7-8CE453DBDA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6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F68BC-E1ED-4257-80C7-8CE453DBDA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9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F68BC-E1ED-4257-80C7-8CE453DBDA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4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</a:rPr>
              <a:t>The SLO model is intended to stimulate thinking and offer some practical guidance to school staff, (local) policy makers and other stakeholders who want to transform their schools into learning </a:t>
            </a:r>
            <a:r>
              <a:rPr lang="en-US" sz="1200" dirty="0" err="1">
                <a:latin typeface="Calibri" panose="020F0502020204030204" pitchFamily="34" charset="0"/>
              </a:rPr>
              <a:t>organisations</a:t>
            </a:r>
            <a:r>
              <a:rPr lang="en-US" sz="1200" dirty="0">
                <a:latin typeface="Calibri" panose="020F050202020403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</a:rPr>
              <a:t>The action-oriented “dimensions” and their underlying characteristics, referred to as “elements”, highlight both what a school aspires to be and the processes it goes through to transform itself into a learning </a:t>
            </a:r>
            <a:r>
              <a:rPr lang="en-US" sz="1200" dirty="0" err="1">
                <a:latin typeface="Calibri" panose="020F0502020204030204" pitchFamily="34" charset="0"/>
              </a:rPr>
              <a:t>organisation</a:t>
            </a:r>
            <a:r>
              <a:rPr lang="en-US" sz="1200" dirty="0">
                <a:latin typeface="Calibri" panose="020F0502020204030204" pitchFamily="34" charset="0"/>
              </a:rPr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Calibri" panose="020F050202020403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</a:rPr>
              <a:t>Will go through each of the dimensions one by one, providing some practical examples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F68BC-E1ED-4257-80C7-8CE453DBDA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9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</a:rPr>
              <a:t>The SLO model is intended to stimulate thinking and offer some practical guidance to school staff, (local) policy makers and other stakeholders who want to transform their schools into learning </a:t>
            </a:r>
            <a:r>
              <a:rPr lang="en-US" sz="1200" dirty="0" err="1">
                <a:latin typeface="Calibri" panose="020F0502020204030204" pitchFamily="34" charset="0"/>
              </a:rPr>
              <a:t>organisations</a:t>
            </a:r>
            <a:r>
              <a:rPr lang="en-US" sz="1200" dirty="0">
                <a:latin typeface="Calibri" panose="020F050202020403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</a:rPr>
              <a:t>The action-oriented “dimensions” and their underlying characteristics, referred to as “elements”, highlight both what a school aspires to be and the processes it goes through to transform itself into a learning </a:t>
            </a:r>
            <a:r>
              <a:rPr lang="en-US" sz="1200" dirty="0" err="1">
                <a:latin typeface="Calibri" panose="020F0502020204030204" pitchFamily="34" charset="0"/>
              </a:rPr>
              <a:t>organisation</a:t>
            </a:r>
            <a:r>
              <a:rPr lang="en-US" sz="1200" dirty="0">
                <a:latin typeface="Calibri" panose="020F0502020204030204" pitchFamily="34" charset="0"/>
              </a:rPr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Calibri" panose="020F050202020403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</a:rPr>
              <a:t>Will go through each of the dimensions one by one, providing some practical examples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F68BC-E1ED-4257-80C7-8CE453DBDA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8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0D5-1C3B-46DA-89A8-E0D61B8162D8}" type="datetime1">
              <a:rPr lang="nb-NO" smtClean="0"/>
              <a:t>08.02.2019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28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0B80-4A55-480B-8EEF-953D13B1489D}" type="datetime1">
              <a:rPr lang="nb-NO" smtClean="0"/>
              <a:t>08.02.2019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50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93AB-04A3-48F5-B65C-53FAA9456489}" type="datetime1">
              <a:rPr lang="nb-NO" smtClean="0"/>
              <a:t>08.02.2019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44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C934-D51A-4881-B6D0-12ED7CA8439C}" type="datetime1">
              <a:rPr lang="nb-NO" smtClean="0"/>
              <a:t>08.02.2019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85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C952-3DC7-4302-83F8-6318DB886CA2}" type="datetime1">
              <a:rPr lang="nb-NO" smtClean="0"/>
              <a:t>08.02.2019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408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61EC-FF9B-4B31-BA27-3525EF287419}" type="datetime1">
              <a:rPr lang="nb-NO" smtClean="0"/>
              <a:t>08.02.2019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63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456C-3079-43D8-A003-63F45A2862CD}" type="datetime1">
              <a:rPr lang="nb-NO" smtClean="0"/>
              <a:t>08.02.2019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58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9F1C-B668-4177-B3E4-8D1CC200754D}" type="datetime1">
              <a:rPr lang="nb-NO" smtClean="0"/>
              <a:t>08.02.2019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9896-C1C1-424E-8DE5-E2603DCCDEB8}" type="datetime1">
              <a:rPr lang="nb-NO" smtClean="0"/>
              <a:t>08.02.2019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12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2AD9-12E7-43E6-80D3-95327C977EC2}" type="datetime1">
              <a:rPr lang="nb-NO" smtClean="0"/>
              <a:t>08.02.2019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52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0A4B-F963-4EBF-881C-79E2D35F8C25}" type="datetime1">
              <a:rPr lang="nb-NO" smtClean="0"/>
              <a:t>08.02.2019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48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E147-43C3-4978-A6ED-A73BD0586766}" type="datetime1">
              <a:rPr lang="nb-NO" smtClean="0"/>
              <a:t>08.02.2019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Knutsen &amp; Hurlen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5ECAD-E9BB-47C6-9B82-CCA2F5D90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7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-ilibrary.org/docserver/download/5jlwm62b3bvh-en.pdf?expires=1488439467&amp;id=id&amp;accname=guest&amp;checksum=8E303408C972FDAF3143DB3D6150B79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oecd.org/edu/school/school-learning-organisatio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ndepunkt 18"/>
          <p:cNvSpPr/>
          <p:nvPr/>
        </p:nvSpPr>
        <p:spPr>
          <a:xfrm>
            <a:off x="3846945" y="3072212"/>
            <a:ext cx="1186266" cy="1208788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Elevenes læring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32" t="22282" r="22387" b="22128"/>
          <a:stretch/>
        </p:blipFill>
        <p:spPr bwMode="auto">
          <a:xfrm>
            <a:off x="2007128" y="1372889"/>
            <a:ext cx="4865899" cy="460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Knutsen &amp; Hurlen</a:t>
            </a:r>
          </a:p>
        </p:txBody>
      </p:sp>
      <p:sp>
        <p:nvSpPr>
          <p:cNvPr id="29" name="Rektangel 28"/>
          <p:cNvSpPr/>
          <p:nvPr/>
        </p:nvSpPr>
        <p:spPr>
          <a:xfrm>
            <a:off x="7832784" y="2249082"/>
            <a:ext cx="38732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b-NO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Syv elementer som</a:t>
            </a:r>
            <a:br>
              <a:rPr lang="nb-NO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</a:br>
            <a:r>
              <a:rPr lang="nb-NO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påvirker elevenes læring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7829647" y="3353441"/>
            <a:ext cx="387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>
                <a:ln w="0"/>
                <a:solidFill>
                  <a:schemeClr val="accent1">
                    <a:lumMod val="75000"/>
                  </a:schemeClr>
                </a:solidFill>
              </a:rPr>
              <a:t>Kjennetegn på god praksis knyttet til hvert av de syv elementene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99404"/>
            <a:ext cx="11638548" cy="144379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4000">
                <a:solidFill>
                  <a:schemeClr val="accent1">
                    <a:lumMod val="75000"/>
                  </a:schemeClr>
                </a:solidFill>
                <a:latin typeface="+mj-lt"/>
              </a:rPr>
              <a:t>Helhetlig modell av skolen som lærende organisasjon</a:t>
            </a:r>
            <a:endParaRPr lang="en-US" sz="3200">
              <a:latin typeface="Calibri" panose="020F0502020204030204" pitchFamily="34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635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9404"/>
            <a:ext cx="11638548" cy="1443791"/>
          </a:xfrm>
          <a:ln>
            <a:noFill/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Helhetlig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modell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av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skolen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som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lærende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organisasjon</a:t>
            </a:r>
            <a:endParaRPr lang="en-US" sz="3200" dirty="0">
              <a:latin typeface="Calibri" panose="020F0502020204030204" pitchFamily="34" charset="0"/>
            </a:endParaRPr>
          </a:p>
          <a:p>
            <a:endParaRPr lang="en-GB" sz="3200" dirty="0"/>
          </a:p>
        </p:txBody>
      </p:sp>
      <p:sp>
        <p:nvSpPr>
          <p:cNvPr id="6" name="Rektangel 5"/>
          <p:cNvSpPr/>
          <p:nvPr/>
        </p:nvSpPr>
        <p:spPr>
          <a:xfrm>
            <a:off x="992037" y="5905349"/>
            <a:ext cx="10502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100" dirty="0">
                <a:solidFill>
                  <a:srgbClr val="727272"/>
                </a:solidFill>
                <a:latin typeface="Times New Roman" charset="0"/>
                <a:hlinkClick r:id="rId3"/>
              </a:rPr>
              <a:t>OECD-UNICEF: </a:t>
            </a:r>
            <a:r>
              <a:rPr lang="nb-NO" sz="1100" dirty="0" err="1">
                <a:solidFill>
                  <a:srgbClr val="727272"/>
                </a:solidFill>
                <a:latin typeface="Times New Roman" charset="0"/>
                <a:hlinkClick r:id="rId3"/>
              </a:rPr>
              <a:t>What</a:t>
            </a:r>
            <a:r>
              <a:rPr lang="nb-NO" sz="1100" dirty="0">
                <a:solidFill>
                  <a:srgbClr val="727272"/>
                </a:solidFill>
                <a:latin typeface="Times New Roman" charset="0"/>
                <a:hlinkClick r:id="rId3"/>
              </a:rPr>
              <a:t> makes a </a:t>
            </a:r>
            <a:r>
              <a:rPr lang="nb-NO" sz="1100" dirty="0" err="1">
                <a:solidFill>
                  <a:srgbClr val="727272"/>
                </a:solidFill>
                <a:latin typeface="Times New Roman" charset="0"/>
                <a:hlinkClick r:id="rId3"/>
              </a:rPr>
              <a:t>school</a:t>
            </a:r>
            <a:r>
              <a:rPr lang="nb-NO" sz="1100" dirty="0">
                <a:solidFill>
                  <a:srgbClr val="727272"/>
                </a:solidFill>
                <a:latin typeface="Times New Roman" charset="0"/>
                <a:hlinkClick r:id="rId3"/>
              </a:rPr>
              <a:t> a </a:t>
            </a:r>
            <a:r>
              <a:rPr lang="nb-NO" sz="1100" dirty="0" err="1">
                <a:solidFill>
                  <a:srgbClr val="727272"/>
                </a:solidFill>
                <a:latin typeface="Times New Roman" charset="0"/>
                <a:hlinkClick r:id="rId3"/>
              </a:rPr>
              <a:t>learning</a:t>
            </a:r>
            <a:r>
              <a:rPr lang="nb-NO" sz="1100" dirty="0">
                <a:solidFill>
                  <a:srgbClr val="727272"/>
                </a:solidFill>
                <a:latin typeface="Times New Roman" charset="0"/>
                <a:hlinkClick r:id="rId3"/>
              </a:rPr>
              <a:t> </a:t>
            </a:r>
            <a:r>
              <a:rPr lang="nb-NO" sz="1100" dirty="0" err="1">
                <a:solidFill>
                  <a:srgbClr val="727272"/>
                </a:solidFill>
                <a:latin typeface="Times New Roman" charset="0"/>
                <a:hlinkClick r:id="rId3"/>
              </a:rPr>
              <a:t>organisation</a:t>
            </a:r>
            <a:r>
              <a:rPr lang="nb-NO" sz="1100" dirty="0">
                <a:solidFill>
                  <a:srgbClr val="727272"/>
                </a:solidFill>
                <a:latin typeface="Times New Roman" charset="0"/>
                <a:hlinkClick r:id="rId3"/>
              </a:rPr>
              <a:t>?</a:t>
            </a:r>
            <a:r>
              <a:rPr lang="nb-NO" sz="1100" dirty="0">
                <a:solidFill>
                  <a:srgbClr val="727272"/>
                </a:solidFill>
                <a:latin typeface="Times New Roman" charset="0"/>
              </a:rPr>
              <a:t>                                                        </a:t>
            </a:r>
            <a:r>
              <a:rPr lang="nb-NO" sz="1100" dirty="0">
                <a:solidFill>
                  <a:srgbClr val="727272"/>
                </a:solidFill>
                <a:latin typeface="Times New Roman" charset="0"/>
                <a:hlinkClick r:id="rId4"/>
              </a:rPr>
              <a:t>OECD: </a:t>
            </a:r>
            <a:r>
              <a:rPr lang="nb-NO" sz="1100" dirty="0" err="1">
                <a:solidFill>
                  <a:srgbClr val="727272"/>
                </a:solidFill>
                <a:latin typeface="Times New Roman" charset="0"/>
                <a:hlinkClick r:id="rId4"/>
              </a:rPr>
              <a:t>What</a:t>
            </a:r>
            <a:r>
              <a:rPr lang="nb-NO" sz="1100" dirty="0">
                <a:solidFill>
                  <a:srgbClr val="727272"/>
                </a:solidFill>
                <a:latin typeface="Times New Roman" charset="0"/>
                <a:hlinkClick r:id="rId4"/>
              </a:rPr>
              <a:t> makes a </a:t>
            </a:r>
            <a:r>
              <a:rPr lang="nb-NO" sz="1100" dirty="0" err="1">
                <a:solidFill>
                  <a:srgbClr val="727272"/>
                </a:solidFill>
                <a:latin typeface="Times New Roman" charset="0"/>
                <a:hlinkClick r:id="rId4"/>
              </a:rPr>
              <a:t>school</a:t>
            </a:r>
            <a:r>
              <a:rPr lang="nb-NO" sz="1100" dirty="0">
                <a:solidFill>
                  <a:srgbClr val="727272"/>
                </a:solidFill>
                <a:latin typeface="Times New Roman" charset="0"/>
                <a:hlinkClick r:id="rId4"/>
              </a:rPr>
              <a:t> a </a:t>
            </a:r>
            <a:r>
              <a:rPr lang="nb-NO" sz="1100" dirty="0" err="1">
                <a:solidFill>
                  <a:srgbClr val="727272"/>
                </a:solidFill>
                <a:latin typeface="Times New Roman" charset="0"/>
                <a:hlinkClick r:id="rId4"/>
              </a:rPr>
              <a:t>learning</a:t>
            </a:r>
            <a:r>
              <a:rPr lang="nb-NO" sz="1100" dirty="0">
                <a:solidFill>
                  <a:srgbClr val="727272"/>
                </a:solidFill>
                <a:latin typeface="Times New Roman" charset="0"/>
                <a:hlinkClick r:id="rId4"/>
              </a:rPr>
              <a:t> </a:t>
            </a:r>
            <a:r>
              <a:rPr lang="nb-NO" sz="1100" dirty="0" err="1">
                <a:solidFill>
                  <a:srgbClr val="727272"/>
                </a:solidFill>
                <a:latin typeface="Times New Roman" charset="0"/>
                <a:hlinkClick r:id="rId4"/>
              </a:rPr>
              <a:t>organisation</a:t>
            </a:r>
            <a:r>
              <a:rPr lang="nb-NO" sz="1100" dirty="0">
                <a:solidFill>
                  <a:srgbClr val="727272"/>
                </a:solidFill>
                <a:latin typeface="Times New Roman" charset="0"/>
                <a:hlinkClick r:id="rId4"/>
              </a:rPr>
              <a:t>?</a:t>
            </a:r>
            <a:endParaRPr lang="nb-NO" sz="1100" dirty="0">
              <a:solidFill>
                <a:srgbClr val="727272"/>
              </a:solidFill>
              <a:latin typeface="Times New Roman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549" y="999618"/>
            <a:ext cx="3392904" cy="474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495" y="999619"/>
            <a:ext cx="3379379" cy="474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3336758" y="6367937"/>
            <a:ext cx="4114800" cy="365125"/>
          </a:xfrm>
        </p:spPr>
        <p:txBody>
          <a:bodyPr/>
          <a:lstStyle/>
          <a:p>
            <a:r>
              <a:rPr lang="nb-NO" dirty="0"/>
              <a:t>Rune Knutsen &amp; Inger Sofie Hurlen</a:t>
            </a:r>
          </a:p>
        </p:txBody>
      </p:sp>
    </p:spTree>
    <p:extLst>
      <p:ext uri="{BB962C8B-B14F-4D97-AF65-F5344CB8AC3E}">
        <p14:creationId xmlns:p14="http://schemas.microsoft.com/office/powerpoint/2010/main" val="278512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2378443">
            <a:off x="5721630" y="470965"/>
            <a:ext cx="2742119" cy="2639144"/>
          </a:xfrm>
          <a:prstGeom prst="trapezoid">
            <a:avLst/>
          </a:prstGeom>
          <a:solidFill>
            <a:srgbClr val="B2DF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597276">
            <a:off x="6015950" y="784919"/>
            <a:ext cx="2386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 utvikler og jobber</a:t>
            </a:r>
          </a:p>
          <a:p>
            <a:pPr algn="ctr"/>
            <a:r>
              <a:rPr lang="nb-NO" dirty="0"/>
              <a:t> etter en felles visjon med </a:t>
            </a:r>
          </a:p>
          <a:p>
            <a:pPr algn="ctr"/>
            <a:r>
              <a:rPr lang="nb-NO" dirty="0"/>
              <a:t>utgangspunkt</a:t>
            </a:r>
          </a:p>
          <a:p>
            <a:pPr algn="ctr"/>
            <a:r>
              <a:rPr lang="nb-NO" dirty="0"/>
              <a:t> i elevenes læring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505595" y="3422367"/>
            <a:ext cx="5317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En felles, forpliktende og inkluderende visjon har som mål å utvikle læringsfellesskapet og forbedre elevenes resultater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Visjonen fokuserer på et bredt spekter av kompetanser, både kognitive og sosial/emosjonelle. Visjonen omfatter både nåtid og fremtid, og er inspirerende og motiverende.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All </a:t>
            </a:r>
            <a:r>
              <a:rPr lang="nb-NO" sz="1600" dirty="0">
                <a:effectLst/>
              </a:rPr>
              <a:t>læring og undervisning er orientert mot å realisere visjonen </a:t>
            </a: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Visjonen er resultatet av en prosess som involverer alle ansatte </a:t>
            </a: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Elever, foreldre og andre samarbeidspartnere inviteres til å bidra til skolens visjon</a:t>
            </a:r>
            <a:endParaRPr lang="nb-NO" sz="16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214679" y="891695"/>
            <a:ext cx="355940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Visjon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25688" y="1523583"/>
            <a:ext cx="2176174" cy="10967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20368" r="20349" b="21848"/>
          <a:stretch/>
        </p:blipFill>
        <p:spPr bwMode="auto">
          <a:xfrm>
            <a:off x="377358" y="1502434"/>
            <a:ext cx="5349901" cy="5106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7695875" y="2767366"/>
            <a:ext cx="297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Kjennetegn på god praksis: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56375" y="6389899"/>
            <a:ext cx="4114800" cy="365125"/>
          </a:xfrm>
        </p:spPr>
        <p:txBody>
          <a:bodyPr/>
          <a:lstStyle/>
          <a:p>
            <a:r>
              <a:rPr lang="nb-NO" dirty="0"/>
              <a:t>Knutsen &amp; Hurlen</a:t>
            </a:r>
          </a:p>
        </p:txBody>
      </p:sp>
    </p:spTree>
    <p:extLst>
      <p:ext uri="{BB962C8B-B14F-4D97-AF65-F5344CB8AC3E}">
        <p14:creationId xmlns:p14="http://schemas.microsoft.com/office/powerpoint/2010/main" val="5132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96254" y="903844"/>
            <a:ext cx="521040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Profesjonelle læringsfelleskap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5181600" y="3283951"/>
            <a:ext cx="6676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Alle ansatte deltar i kontinuerlig profesjonell læring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 Nye ansatte får støtte og veiledning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Profesjonell læring fokuserer på elevenes læring og skolens mål/konkretisering av visjonen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Kollegiet er engasjert i å identifisere mål og prioriteringer for egen faglige læring</a:t>
            </a: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Det profesjonelle læringsfelleskapet skal «utfordre» eksisterende praksis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Profesjonell læring knytter skolens kollektive praksis til ekstern teori og kompetanse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Professional læring forutsetter kontinuerlig vurdering og tilbakemelding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Det settes av tid og ressurser for å støtte profesjonell læring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>
                <a:effectLst/>
              </a:rPr>
              <a:t> Skolens kultur fremmer og støtter </a:t>
            </a:r>
            <a:r>
              <a:rPr lang="nb-NO" sz="1600" dirty="0"/>
              <a:t>profesjonell </a:t>
            </a:r>
            <a:r>
              <a:rPr lang="nb-NO" sz="1600" dirty="0">
                <a:effectLst/>
              </a:rPr>
              <a:t>læring</a:t>
            </a:r>
          </a:p>
        </p:txBody>
      </p:sp>
      <p:sp>
        <p:nvSpPr>
          <p:cNvPr id="13" name="Trapezoid 1"/>
          <p:cNvSpPr/>
          <p:nvPr/>
        </p:nvSpPr>
        <p:spPr>
          <a:xfrm rot="12378443">
            <a:off x="5080540" y="470965"/>
            <a:ext cx="2742119" cy="2639144"/>
          </a:xfrm>
          <a:prstGeom prst="trapezoid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/>
          <p:cNvSpPr txBox="1"/>
          <p:nvPr/>
        </p:nvSpPr>
        <p:spPr>
          <a:xfrm rot="1645887">
            <a:off x="5524296" y="795499"/>
            <a:ext cx="2181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 legger til rette for og støtter kontinuerlig profesjonell læring for hele kollegiet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20368" r="20349" b="21848"/>
          <a:stretch/>
        </p:blipFill>
        <p:spPr bwMode="auto">
          <a:xfrm rot="19278263">
            <a:off x="58207" y="1619785"/>
            <a:ext cx="5307545" cy="5085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417255" y="1854633"/>
            <a:ext cx="889400" cy="1043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7695875" y="2767366"/>
            <a:ext cx="297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Kjennetegn på god praksis: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701455" y="6340591"/>
            <a:ext cx="4114800" cy="365125"/>
          </a:xfrm>
        </p:spPr>
        <p:txBody>
          <a:bodyPr/>
          <a:lstStyle/>
          <a:p>
            <a:r>
              <a:rPr lang="nb-NO" dirty="0"/>
              <a:t>Knutsen &amp; Hurlen</a:t>
            </a:r>
          </a:p>
        </p:txBody>
      </p:sp>
    </p:spTree>
    <p:extLst>
      <p:ext uri="{BB962C8B-B14F-4D97-AF65-F5344CB8AC3E}">
        <p14:creationId xmlns:p14="http://schemas.microsoft.com/office/powerpoint/2010/main" val="19502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15649" y="748759"/>
            <a:ext cx="355940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Samarbeid</a:t>
            </a:r>
          </a:p>
        </p:txBody>
      </p:sp>
      <p:sp>
        <p:nvSpPr>
          <p:cNvPr id="10" name="Trapezoid 1"/>
          <p:cNvSpPr/>
          <p:nvPr/>
        </p:nvSpPr>
        <p:spPr>
          <a:xfrm rot="12378443">
            <a:off x="5255675" y="595251"/>
            <a:ext cx="2742119" cy="2639144"/>
          </a:xfrm>
          <a:prstGeom prst="trapezoid">
            <a:avLst/>
          </a:prstGeom>
          <a:solidFill>
            <a:srgbClr val="BD339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801269">
            <a:off x="5957107" y="896023"/>
            <a:ext cx="1837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Dyrker og legger til rette for team-læring og samarbeid i hele kollegiet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20368" r="20349" b="21848"/>
          <a:stretch/>
        </p:blipFill>
        <p:spPr bwMode="auto">
          <a:xfrm rot="18057595">
            <a:off x="64198" y="1331894"/>
            <a:ext cx="5433413" cy="5422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4"/>
          <p:cNvCxnSpPr/>
          <p:nvPr/>
        </p:nvCxnSpPr>
        <p:spPr>
          <a:xfrm flipV="1">
            <a:off x="4375052" y="1582995"/>
            <a:ext cx="1157643" cy="1075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3163957" y="6376347"/>
            <a:ext cx="4114800" cy="365125"/>
          </a:xfrm>
        </p:spPr>
        <p:txBody>
          <a:bodyPr/>
          <a:lstStyle/>
          <a:p>
            <a:r>
              <a:rPr lang="nb-NO" dirty="0"/>
              <a:t>Knutsen &amp; Hurlen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5735150" y="2767366"/>
            <a:ext cx="6347791" cy="2895958"/>
            <a:chOff x="5735150" y="2767366"/>
            <a:chExt cx="6347791" cy="2895958"/>
          </a:xfrm>
        </p:grpSpPr>
        <p:sp>
          <p:nvSpPr>
            <p:cNvPr id="11" name="TekstSylinder 10"/>
            <p:cNvSpPr txBox="1"/>
            <p:nvPr/>
          </p:nvSpPr>
          <p:spPr>
            <a:xfrm>
              <a:off x="5735150" y="3601221"/>
              <a:ext cx="634779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Kollegiet lærer å jobbe sammen som team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Samhandling og kollektiv læring  – ansikt til ansikt og gjennom IKT-  </a:t>
              </a:r>
            </a:p>
            <a:p>
              <a:r>
                <a:rPr lang="nb-NO" sz="1600" dirty="0"/>
                <a:t>      er fokusert og har som mål å forbedre praksis og elevens resultater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Kollegiet bruker hverandre aktivt for råd og veiledning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Arbeidsmiljøet preges av tillit og gjensidig respekt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Kollegiet reflekterer sammen om hvordan de kan gjøre sin egen læring mer virkningsfull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Skolen setter av  tid og andre ressurser til samarbeid og kollektiv læring</a:t>
              </a: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7695875" y="2767366"/>
              <a:ext cx="2976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chemeClr val="accent1">
                      <a:lumMod val="50000"/>
                    </a:schemeClr>
                  </a:solidFill>
                </a:rPr>
                <a:t>Kjennetegn på god praksis: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7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1108375" y="431121"/>
            <a:ext cx="355940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Skolekultur</a:t>
            </a:r>
          </a:p>
        </p:txBody>
      </p:sp>
      <p:sp>
        <p:nvSpPr>
          <p:cNvPr id="10" name="Trapezoid 1"/>
          <p:cNvSpPr/>
          <p:nvPr/>
        </p:nvSpPr>
        <p:spPr>
          <a:xfrm rot="12378443">
            <a:off x="5370253" y="453034"/>
            <a:ext cx="2742119" cy="2639144"/>
          </a:xfrm>
          <a:prstGeom prst="trapezoid">
            <a:avLst/>
          </a:prstGeom>
          <a:solidFill>
            <a:srgbClr val="E02E1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415052">
            <a:off x="5869505" y="658978"/>
            <a:ext cx="1914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Skaper en kultur for utvikling, innovasjon og utprøving, med fokus på foredling av egen praksis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20368" r="20349" b="21848"/>
          <a:stretch/>
        </p:blipFill>
        <p:spPr bwMode="auto">
          <a:xfrm rot="14911015">
            <a:off x="-72485" y="921117"/>
            <a:ext cx="5697677" cy="5524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4"/>
          <p:cNvCxnSpPr/>
          <p:nvPr/>
        </p:nvCxnSpPr>
        <p:spPr>
          <a:xfrm flipV="1">
            <a:off x="4862260" y="1656726"/>
            <a:ext cx="801411" cy="841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5642251" y="2767366"/>
            <a:ext cx="6348466" cy="3350324"/>
            <a:chOff x="5642251" y="2767366"/>
            <a:chExt cx="6348466" cy="3350324"/>
          </a:xfrm>
        </p:grpSpPr>
        <p:sp>
          <p:nvSpPr>
            <p:cNvPr id="12" name="TekstSylinder 11"/>
            <p:cNvSpPr txBox="1"/>
            <p:nvPr/>
          </p:nvSpPr>
          <p:spPr>
            <a:xfrm>
              <a:off x="5642251" y="3563145"/>
              <a:ext cx="634846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Personalet vil og tør å eksperimentere og skape noe nytt i sin praksis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Skolen støtter og anerkjenner ansatte for å ta initiativ og risiko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Kollegiet </a:t>
              </a:r>
              <a:r>
                <a:rPr lang="en-US" sz="1600" dirty="0" err="1"/>
                <a:t>bruker</a:t>
              </a:r>
              <a:r>
                <a:rPr lang="en-US" sz="1600" dirty="0"/>
                <a:t> </a:t>
              </a:r>
              <a:r>
                <a:rPr lang="en-US" sz="1600" dirty="0" err="1"/>
                <a:t>forskende</a:t>
              </a:r>
              <a:r>
                <a:rPr lang="en-US" sz="1600" dirty="0"/>
                <a:t> </a:t>
              </a:r>
              <a:r>
                <a:rPr lang="en-US" sz="1600" dirty="0" err="1"/>
                <a:t>tilnærming</a:t>
              </a:r>
              <a:r>
                <a:rPr lang="en-US" sz="1600" dirty="0"/>
                <a:t> for å </a:t>
              </a:r>
              <a:r>
                <a:rPr lang="en-US" sz="1600" dirty="0" err="1"/>
                <a:t>undersøke</a:t>
              </a:r>
              <a:r>
                <a:rPr lang="en-US" sz="1600" dirty="0"/>
                <a:t> og </a:t>
              </a:r>
              <a:r>
                <a:rPr lang="en-US" sz="1600" dirty="0" err="1"/>
                <a:t>utvikle</a:t>
              </a:r>
              <a:r>
                <a:rPr lang="en-US" sz="1600" dirty="0"/>
                <a:t> </a:t>
              </a:r>
              <a:r>
                <a:rPr lang="en-US" sz="1600" dirty="0" err="1"/>
                <a:t>egen</a:t>
              </a:r>
              <a:r>
                <a:rPr lang="en-US" sz="1600" dirty="0"/>
                <a:t> </a:t>
              </a:r>
              <a:r>
                <a:rPr lang="en-US" sz="1600" dirty="0" err="1"/>
                <a:t>praksis</a:t>
              </a:r>
              <a:r>
                <a:rPr lang="en-US" sz="1600" dirty="0"/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 err="1"/>
                <a:t>En</a:t>
              </a:r>
              <a:r>
                <a:rPr lang="en-US" sz="1600" dirty="0"/>
                <a:t> </a:t>
              </a:r>
              <a:r>
                <a:rPr lang="en-US" sz="1600" dirty="0" err="1"/>
                <a:t>forskende</a:t>
              </a:r>
              <a:r>
                <a:rPr lang="en-US" sz="1600" dirty="0"/>
                <a:t> </a:t>
              </a:r>
              <a:r>
                <a:rPr lang="en-US" sz="1600" dirty="0" err="1"/>
                <a:t>tilnærming</a:t>
              </a:r>
              <a:r>
                <a:rPr lang="en-US" sz="1600" dirty="0"/>
                <a:t> </a:t>
              </a:r>
              <a:r>
                <a:rPr lang="en-US" sz="1600" dirty="0" err="1"/>
                <a:t>fremmer</a:t>
              </a:r>
              <a:r>
                <a:rPr lang="en-US" sz="1600" dirty="0"/>
                <a:t> </a:t>
              </a:r>
              <a:r>
                <a:rPr lang="en-US" sz="1600" dirty="0" err="1"/>
                <a:t>kontinuerlig</a:t>
              </a:r>
              <a:r>
                <a:rPr lang="en-US" sz="1600" dirty="0"/>
                <a:t> </a:t>
              </a:r>
              <a:r>
                <a:rPr lang="en-US" sz="1600" dirty="0" err="1"/>
                <a:t>læring</a:t>
              </a:r>
              <a:r>
                <a:rPr lang="en-US" sz="1600" dirty="0"/>
                <a:t>, </a:t>
              </a:r>
              <a:r>
                <a:rPr lang="en-US" sz="1600" dirty="0" err="1"/>
                <a:t>endring</a:t>
              </a:r>
              <a:r>
                <a:rPr lang="en-US" sz="1600" dirty="0"/>
                <a:t> og </a:t>
              </a:r>
              <a:r>
                <a:rPr lang="en-US" sz="1600" dirty="0" err="1"/>
                <a:t>innovasjon</a:t>
              </a:r>
              <a:r>
                <a:rPr lang="en-US" sz="1600" dirty="0"/>
                <a:t>.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Personalet har et åpent sinn for å gjøre ting annerledes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Problemer og feil blir sett på som muligheter for læring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nb-NO" sz="1600" dirty="0"/>
                <a:t>Elevene er aktivt engasjert i planlegging og vurdering av egen læring/undervisning</a:t>
              </a:r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7695875" y="2767366"/>
              <a:ext cx="2976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chemeClr val="accent1">
                      <a:lumMod val="50000"/>
                    </a:schemeClr>
                  </a:solidFill>
                </a:rPr>
                <a:t>Kjennetegn på god praksis:</a:t>
              </a:r>
            </a:p>
          </p:txBody>
        </p:sp>
      </p:grp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756899" y="6425234"/>
            <a:ext cx="4114800" cy="365125"/>
          </a:xfrm>
        </p:spPr>
        <p:txBody>
          <a:bodyPr/>
          <a:lstStyle/>
          <a:p>
            <a:r>
              <a:rPr lang="nb-NO"/>
              <a:t>Knutsen &amp; Hurlen</a:t>
            </a:r>
          </a:p>
        </p:txBody>
      </p:sp>
    </p:spTree>
    <p:extLst>
      <p:ext uri="{BB962C8B-B14F-4D97-AF65-F5344CB8AC3E}">
        <p14:creationId xmlns:p14="http://schemas.microsoft.com/office/powerpoint/2010/main" val="1728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1247037" y="409500"/>
            <a:ext cx="355940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Kapasitetsbygging</a:t>
            </a:r>
          </a:p>
        </p:txBody>
      </p:sp>
      <p:cxnSp>
        <p:nvCxnSpPr>
          <p:cNvPr id="10" name="Straight Arrow Connector 14"/>
          <p:cNvCxnSpPr/>
          <p:nvPr/>
        </p:nvCxnSpPr>
        <p:spPr>
          <a:xfrm flipV="1">
            <a:off x="4748463" y="1174313"/>
            <a:ext cx="1025188" cy="11437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apezoid 1"/>
          <p:cNvSpPr/>
          <p:nvPr/>
        </p:nvSpPr>
        <p:spPr>
          <a:xfrm rot="12378443">
            <a:off x="5355859" y="443145"/>
            <a:ext cx="2742119" cy="2639144"/>
          </a:xfrm>
          <a:prstGeom prst="trapezoid">
            <a:avLst/>
          </a:prstGeom>
          <a:solidFill>
            <a:srgbClr val="E5780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95796">
            <a:off x="5638269" y="1015187"/>
            <a:ext cx="2345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Sikrer systemer for innhenting og deling av  kunnskap og læring.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629272" y="3412319"/>
            <a:ext cx="63345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Etablerte </a:t>
            </a:r>
            <a:r>
              <a:rPr lang="en-US" sz="1600" dirty="0" err="1"/>
              <a:t>systemer</a:t>
            </a:r>
            <a:r>
              <a:rPr lang="en-US" sz="1600" dirty="0"/>
              <a:t> for å </a:t>
            </a:r>
            <a:r>
              <a:rPr lang="en-US" sz="1600" dirty="0" err="1"/>
              <a:t>kunne</a:t>
            </a:r>
            <a:r>
              <a:rPr lang="en-US" sz="1600" dirty="0"/>
              <a:t> </a:t>
            </a:r>
            <a:r>
              <a:rPr lang="en-US" sz="1600" dirty="0" err="1"/>
              <a:t>måle</a:t>
            </a:r>
            <a:r>
              <a:rPr lang="en-US" sz="1600" dirty="0"/>
              <a:t> </a:t>
            </a:r>
            <a:r>
              <a:rPr lang="en-US" sz="1600" dirty="0" err="1"/>
              <a:t>utvikling</a:t>
            </a:r>
            <a:r>
              <a:rPr lang="en-US" sz="1600" dirty="0"/>
              <a:t> og </a:t>
            </a:r>
            <a:r>
              <a:rPr lang="en-US" sz="1600" dirty="0" err="1"/>
              <a:t>identifisere</a:t>
            </a:r>
            <a:r>
              <a:rPr lang="en-US" sz="1600" dirty="0"/>
              <a:t> </a:t>
            </a:r>
            <a:r>
              <a:rPr lang="en-US" sz="1600" dirty="0" err="1"/>
              <a:t>gapet</a:t>
            </a:r>
            <a:r>
              <a:rPr lang="en-US" sz="1600" dirty="0"/>
              <a:t> </a:t>
            </a:r>
            <a:r>
              <a:rPr lang="en-US" sz="1600" dirty="0" err="1"/>
              <a:t>mellom</a:t>
            </a:r>
            <a:r>
              <a:rPr lang="en-US" sz="1600" dirty="0"/>
              <a:t> </a:t>
            </a:r>
            <a:r>
              <a:rPr lang="en-US" sz="1600" dirty="0" err="1"/>
              <a:t>resultater</a:t>
            </a:r>
            <a:r>
              <a:rPr lang="en-US" sz="1600" dirty="0"/>
              <a:t> og </a:t>
            </a:r>
            <a:r>
              <a:rPr lang="en-US" sz="1600" dirty="0" err="1"/>
              <a:t>målsettinger</a:t>
            </a:r>
            <a:r>
              <a:rPr lang="en-US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Eksempler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praksis</a:t>
            </a:r>
            <a:r>
              <a:rPr lang="en-US" sz="1600" dirty="0"/>
              <a:t> - </a:t>
            </a:r>
            <a:r>
              <a:rPr lang="en-US" sz="1600" dirty="0" err="1"/>
              <a:t>gode</a:t>
            </a:r>
            <a:r>
              <a:rPr lang="en-US" sz="1600" dirty="0"/>
              <a:t> og </a:t>
            </a:r>
            <a:r>
              <a:rPr lang="en-US" sz="1600" dirty="0" err="1"/>
              <a:t>dårlige</a:t>
            </a:r>
            <a:r>
              <a:rPr lang="en-US" sz="1600" dirty="0"/>
              <a:t> – </a:t>
            </a:r>
            <a:r>
              <a:rPr lang="en-US" sz="1600" dirty="0" err="1"/>
              <a:t>blir</a:t>
            </a:r>
            <a:r>
              <a:rPr lang="en-US" sz="1600" dirty="0"/>
              <a:t> </a:t>
            </a:r>
            <a:r>
              <a:rPr lang="en-US" sz="1600" dirty="0" err="1"/>
              <a:t>gjort</a:t>
            </a:r>
            <a:r>
              <a:rPr lang="en-US" sz="1600" dirty="0"/>
              <a:t> </a:t>
            </a:r>
            <a:r>
              <a:rPr lang="en-US" sz="1600" dirty="0" err="1"/>
              <a:t>tilgjengelig</a:t>
            </a:r>
            <a:r>
              <a:rPr lang="en-US" sz="1600" dirty="0"/>
              <a:t> og  </a:t>
            </a:r>
            <a:r>
              <a:rPr lang="en-US" sz="1600" dirty="0" err="1"/>
              <a:t>analyseres</a:t>
            </a:r>
            <a:r>
              <a:rPr lang="en-US" sz="1600" dirty="0"/>
              <a:t> </a:t>
            </a:r>
            <a:r>
              <a:rPr lang="en-US" sz="1600" dirty="0" err="1"/>
              <a:t>jevnlig</a:t>
            </a:r>
            <a:r>
              <a:rPr lang="en-US" sz="1600" dirty="0"/>
              <a:t> </a:t>
            </a:r>
            <a:r>
              <a:rPr lang="en-US" sz="1600" dirty="0" err="1"/>
              <a:t>blant</a:t>
            </a:r>
            <a:r>
              <a:rPr lang="en-US" sz="1600" dirty="0"/>
              <a:t> </a:t>
            </a:r>
            <a:r>
              <a:rPr lang="en-US" sz="1600" dirty="0" err="1"/>
              <a:t>lærerne</a:t>
            </a:r>
            <a:r>
              <a:rPr lang="en-US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Kilder</a:t>
            </a:r>
            <a:r>
              <a:rPr lang="en-US" sz="1600" dirty="0"/>
              <a:t> til </a:t>
            </a:r>
            <a:r>
              <a:rPr lang="en-US" sz="1600" dirty="0" err="1"/>
              <a:t>forskningsbasert</a:t>
            </a:r>
            <a:r>
              <a:rPr lang="en-US" sz="1600" dirty="0"/>
              <a:t> </a:t>
            </a:r>
            <a:r>
              <a:rPr lang="en-US" sz="1600" dirty="0" err="1"/>
              <a:t>kunnskap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lett</a:t>
            </a:r>
            <a:r>
              <a:rPr lang="en-US" sz="1600" dirty="0"/>
              <a:t> </a:t>
            </a:r>
            <a:r>
              <a:rPr lang="en-US" sz="1600" dirty="0" err="1"/>
              <a:t>tilgjengelig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Strukturer for jevnlig erfarings- og kunnskapsutveksling er på plass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Kollegiet </a:t>
            </a:r>
            <a:r>
              <a:rPr lang="en-US" sz="1600" dirty="0" err="1"/>
              <a:t>har</a:t>
            </a:r>
            <a:r>
              <a:rPr lang="en-US" sz="1600" dirty="0"/>
              <a:t> </a:t>
            </a:r>
            <a:r>
              <a:rPr lang="en-US" sz="1600" dirty="0" err="1"/>
              <a:t>kapasitet</a:t>
            </a:r>
            <a:r>
              <a:rPr lang="en-US" sz="1600" dirty="0"/>
              <a:t> til å </a:t>
            </a:r>
            <a:r>
              <a:rPr lang="en-US" sz="1600" dirty="0" err="1"/>
              <a:t>analysere</a:t>
            </a:r>
            <a:r>
              <a:rPr lang="en-US" sz="1600" dirty="0"/>
              <a:t> </a:t>
            </a:r>
            <a:r>
              <a:rPr lang="en-US" sz="1600" dirty="0" err="1"/>
              <a:t>ulike</a:t>
            </a:r>
            <a:r>
              <a:rPr lang="en-US" sz="1600" dirty="0"/>
              <a:t> data for å </a:t>
            </a:r>
            <a:r>
              <a:rPr lang="en-US" sz="1600" dirty="0" err="1"/>
              <a:t>vurdere</a:t>
            </a:r>
            <a:r>
              <a:rPr lang="en-US" sz="1600" dirty="0"/>
              <a:t> </a:t>
            </a:r>
            <a:r>
              <a:rPr lang="en-US" sz="1600" dirty="0" err="1"/>
              <a:t>undervisningsutbyttet</a:t>
            </a:r>
            <a:r>
              <a:rPr lang="en-US" sz="1600" dirty="0"/>
              <a:t> og </a:t>
            </a:r>
            <a:r>
              <a:rPr lang="en-US" sz="1600" dirty="0" err="1"/>
              <a:t>eventuelt</a:t>
            </a:r>
            <a:r>
              <a:rPr lang="en-US" sz="1600" dirty="0"/>
              <a:t> </a:t>
            </a:r>
            <a:r>
              <a:rPr lang="en-US" sz="1600" dirty="0" err="1"/>
              <a:t>omprioritere</a:t>
            </a:r>
            <a:r>
              <a:rPr lang="en-US" sz="1600" dirty="0"/>
              <a:t> </a:t>
            </a:r>
            <a:r>
              <a:rPr lang="en-US" sz="1600" dirty="0" err="1"/>
              <a:t>ressurser</a:t>
            </a:r>
            <a:r>
              <a:rPr lang="en-US" sz="1600" dirty="0"/>
              <a:t>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Skolens</a:t>
            </a:r>
            <a:r>
              <a:rPr lang="en-US" sz="1600" dirty="0"/>
              <a:t> </a:t>
            </a:r>
            <a:r>
              <a:rPr lang="en-US" sz="1600" dirty="0" err="1"/>
              <a:t>utviklingsplan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basert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forskning</a:t>
            </a:r>
            <a:r>
              <a:rPr lang="en-US" sz="1600" dirty="0"/>
              <a:t>, </a:t>
            </a:r>
            <a:r>
              <a:rPr lang="en-US" sz="1600" dirty="0" err="1"/>
              <a:t>praksis</a:t>
            </a:r>
            <a:r>
              <a:rPr lang="en-US" sz="1600" dirty="0"/>
              <a:t> og </a:t>
            </a:r>
            <a:r>
              <a:rPr lang="en-US" sz="1600" dirty="0" err="1"/>
              <a:t>egenvurdering</a:t>
            </a:r>
            <a:r>
              <a:rPr lang="en-US" sz="1600" dirty="0"/>
              <a:t> og </a:t>
            </a:r>
            <a:r>
              <a:rPr lang="en-US" sz="1600" dirty="0" err="1"/>
              <a:t>oppdateres</a:t>
            </a:r>
            <a:r>
              <a:rPr lang="en-US" sz="1600" dirty="0"/>
              <a:t> </a:t>
            </a:r>
            <a:r>
              <a:rPr lang="en-US" sz="1600" dirty="0" err="1"/>
              <a:t>jevnlig</a:t>
            </a:r>
            <a:r>
              <a:rPr lang="en-US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Skolen evaluerer jevnlig sine praksisteorier, justerer og oppdatere dem etter behov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Skolen </a:t>
            </a:r>
            <a:r>
              <a:rPr lang="en-US" sz="1600" dirty="0" err="1"/>
              <a:t>evaluerer</a:t>
            </a:r>
            <a:r>
              <a:rPr lang="en-US" sz="1600" dirty="0"/>
              <a:t> </a:t>
            </a:r>
            <a:r>
              <a:rPr lang="en-US" sz="1600" dirty="0" err="1"/>
              <a:t>effekten</a:t>
            </a:r>
            <a:r>
              <a:rPr lang="en-US" sz="1600" dirty="0"/>
              <a:t> </a:t>
            </a:r>
            <a:r>
              <a:rPr lang="en-US" sz="1600" dirty="0" err="1"/>
              <a:t>av</a:t>
            </a:r>
            <a:r>
              <a:rPr lang="en-US" sz="1600" dirty="0"/>
              <a:t> </a:t>
            </a:r>
            <a:r>
              <a:rPr lang="en-US" sz="1600" dirty="0" err="1"/>
              <a:t>faglig</a:t>
            </a:r>
            <a:r>
              <a:rPr lang="en-US" sz="1600" dirty="0"/>
              <a:t> </a:t>
            </a:r>
            <a:r>
              <a:rPr lang="en-US" sz="1600" dirty="0" err="1"/>
              <a:t>læring</a:t>
            </a:r>
            <a:endParaRPr lang="en-US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20368" r="20349" b="21848"/>
          <a:stretch/>
        </p:blipFill>
        <p:spPr bwMode="auto">
          <a:xfrm rot="11454025">
            <a:off x="-95039" y="1296518"/>
            <a:ext cx="5688199" cy="5366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kstSylinder 12"/>
          <p:cNvSpPr txBox="1"/>
          <p:nvPr/>
        </p:nvSpPr>
        <p:spPr>
          <a:xfrm>
            <a:off x="7695875" y="2767366"/>
            <a:ext cx="297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Kjennetegn på god praksis: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12118" y="6298183"/>
            <a:ext cx="4114800" cy="365125"/>
          </a:xfrm>
        </p:spPr>
        <p:txBody>
          <a:bodyPr/>
          <a:lstStyle/>
          <a:p>
            <a:r>
              <a:rPr lang="nb-NO"/>
              <a:t>Knutsen &amp; Hurlen</a:t>
            </a:r>
          </a:p>
        </p:txBody>
      </p:sp>
    </p:spTree>
    <p:extLst>
      <p:ext uri="{BB962C8B-B14F-4D97-AF65-F5344CB8AC3E}">
        <p14:creationId xmlns:p14="http://schemas.microsoft.com/office/powerpoint/2010/main" val="13354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20368" r="20349" b="21848"/>
          <a:stretch/>
        </p:blipFill>
        <p:spPr bwMode="auto">
          <a:xfrm rot="8437099">
            <a:off x="-105127" y="1210962"/>
            <a:ext cx="5819473" cy="5595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655438" y="476980"/>
            <a:ext cx="355940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Nettverksbygging</a:t>
            </a:r>
          </a:p>
        </p:txBody>
      </p:sp>
      <p:sp>
        <p:nvSpPr>
          <p:cNvPr id="11" name="Trapezoid 1"/>
          <p:cNvSpPr/>
          <p:nvPr/>
        </p:nvSpPr>
        <p:spPr>
          <a:xfrm rot="12378443">
            <a:off x="5557965" y="409580"/>
            <a:ext cx="2742119" cy="2639144"/>
          </a:xfrm>
          <a:prstGeom prst="trapezoid">
            <a:avLst/>
          </a:prstGeom>
          <a:solidFill>
            <a:srgbClr val="F9E04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16988">
            <a:off x="6083835" y="957191"/>
            <a:ext cx="190124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Lærer med og av andre samarbeids-partnere</a:t>
            </a:r>
          </a:p>
        </p:txBody>
      </p:sp>
      <p:cxnSp>
        <p:nvCxnSpPr>
          <p:cNvPr id="10" name="Straight Arrow Connector 14"/>
          <p:cNvCxnSpPr/>
          <p:nvPr/>
        </p:nvCxnSpPr>
        <p:spPr>
          <a:xfrm flipV="1">
            <a:off x="4853678" y="1379621"/>
            <a:ext cx="1061390" cy="1034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7719938" y="2939686"/>
            <a:ext cx="297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Kjennetegn på god praksis: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5462076" y="3341855"/>
            <a:ext cx="65273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Skolen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aktiv</a:t>
            </a:r>
            <a:r>
              <a:rPr lang="en-US" sz="1600" dirty="0"/>
              <a:t> del </a:t>
            </a:r>
            <a:r>
              <a:rPr lang="en-US" sz="1600" dirty="0" err="1"/>
              <a:t>av</a:t>
            </a:r>
            <a:r>
              <a:rPr lang="en-US" sz="1600" dirty="0"/>
              <a:t> </a:t>
            </a:r>
            <a:r>
              <a:rPr lang="en-US" sz="1600" dirty="0" err="1"/>
              <a:t>nærmiljøet</a:t>
            </a:r>
            <a:r>
              <a:rPr lang="en-US" sz="1600" dirty="0"/>
              <a:t> og </a:t>
            </a:r>
            <a:r>
              <a:rPr lang="en-US" sz="1600" dirty="0" err="1"/>
              <a:t>responderer</a:t>
            </a:r>
            <a:r>
              <a:rPr lang="en-US" sz="1600" dirty="0"/>
              <a:t> </a:t>
            </a:r>
            <a:r>
              <a:rPr lang="en-US" sz="1600" dirty="0" err="1"/>
              <a:t>raskt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utfordringer</a:t>
            </a:r>
            <a:r>
              <a:rPr lang="en-US" sz="1600" dirty="0"/>
              <a:t> og </a:t>
            </a:r>
            <a:r>
              <a:rPr lang="en-US" sz="1600" dirty="0" err="1"/>
              <a:t>muligheter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Skolen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åpen</a:t>
            </a:r>
            <a:r>
              <a:rPr lang="en-US" sz="1600" dirty="0"/>
              <a:t> og </a:t>
            </a:r>
            <a:r>
              <a:rPr lang="en-US" sz="1600" dirty="0" err="1"/>
              <a:t>inviterer</a:t>
            </a:r>
            <a:r>
              <a:rPr lang="en-US" sz="1600" dirty="0"/>
              <a:t> inn </a:t>
            </a:r>
            <a:r>
              <a:rPr lang="en-US" sz="1600" dirty="0" err="1"/>
              <a:t>potensielle</a:t>
            </a:r>
            <a:r>
              <a:rPr lang="en-US" sz="1600" dirty="0"/>
              <a:t> </a:t>
            </a:r>
            <a:r>
              <a:rPr lang="en-US" sz="1600" dirty="0" err="1"/>
              <a:t>samarbeidspartnere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Partnerskap er basert på likeverd og muligheter for gjensidig læring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Skolen </a:t>
            </a:r>
            <a:r>
              <a:rPr lang="en-US" sz="1600" dirty="0" err="1"/>
              <a:t>har</a:t>
            </a:r>
            <a:r>
              <a:rPr lang="en-US" sz="1600" dirty="0"/>
              <a:t> et </a:t>
            </a:r>
            <a:r>
              <a:rPr lang="en-US" sz="1600" dirty="0" err="1"/>
              <a:t>tett</a:t>
            </a:r>
            <a:r>
              <a:rPr lang="en-US" sz="1600" dirty="0"/>
              <a:t> </a:t>
            </a:r>
            <a:r>
              <a:rPr lang="en-US" sz="1600" dirty="0" err="1"/>
              <a:t>samarbeid</a:t>
            </a:r>
            <a:r>
              <a:rPr lang="en-US" sz="1600" dirty="0"/>
              <a:t> med </a:t>
            </a:r>
            <a:r>
              <a:rPr lang="en-US" sz="1600" dirty="0" err="1"/>
              <a:t>foreldre</a:t>
            </a:r>
            <a:r>
              <a:rPr lang="en-US" sz="16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Lærere </a:t>
            </a:r>
            <a:r>
              <a:rPr lang="en-US" sz="1600" dirty="0" err="1"/>
              <a:t>deltar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ulike</a:t>
            </a:r>
            <a:r>
              <a:rPr lang="en-US" sz="1600" dirty="0"/>
              <a:t> </a:t>
            </a:r>
            <a:r>
              <a:rPr lang="en-US" sz="1600" dirty="0" err="1"/>
              <a:t>nettverk</a:t>
            </a:r>
            <a:r>
              <a:rPr lang="en-US" sz="1600" dirty="0"/>
              <a:t>, </a:t>
            </a:r>
            <a:r>
              <a:rPr lang="en-US" sz="1600" dirty="0" err="1"/>
              <a:t>samarbeider</a:t>
            </a:r>
            <a:r>
              <a:rPr lang="en-US" sz="1600" dirty="0"/>
              <a:t> og </a:t>
            </a:r>
            <a:r>
              <a:rPr lang="en-US" sz="1600" dirty="0" err="1"/>
              <a:t>utveksler</a:t>
            </a:r>
            <a:r>
              <a:rPr lang="en-US" sz="1600" dirty="0"/>
              <a:t> </a:t>
            </a:r>
            <a:r>
              <a:rPr lang="en-US" sz="1600" dirty="0" err="1"/>
              <a:t>erfaringer</a:t>
            </a:r>
            <a:r>
              <a:rPr lang="en-US" sz="1600" dirty="0"/>
              <a:t> med </a:t>
            </a:r>
            <a:r>
              <a:rPr lang="en-US" sz="1600" dirty="0" err="1"/>
              <a:t>lærere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andre</a:t>
            </a:r>
            <a:r>
              <a:rPr lang="en-US" sz="1600" dirty="0"/>
              <a:t> </a:t>
            </a:r>
            <a:r>
              <a:rPr lang="en-US" sz="1600" dirty="0" err="1"/>
              <a:t>skoler</a:t>
            </a:r>
            <a:r>
              <a:rPr lang="en-US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Skolen </a:t>
            </a:r>
            <a:r>
              <a:rPr lang="en-US" sz="1600" dirty="0" err="1"/>
              <a:t>samarbeider</a:t>
            </a:r>
            <a:r>
              <a:rPr lang="en-US" sz="1600" dirty="0"/>
              <a:t> med </a:t>
            </a:r>
            <a:r>
              <a:rPr lang="en-US" sz="1600" dirty="0" err="1"/>
              <a:t>høyere</a:t>
            </a:r>
            <a:r>
              <a:rPr lang="en-US" sz="1600" dirty="0"/>
              <a:t> </a:t>
            </a:r>
            <a:r>
              <a:rPr lang="en-US" sz="1600" dirty="0" err="1"/>
              <a:t>utdanningsinstitusjoner</a:t>
            </a:r>
            <a:r>
              <a:rPr lang="en-US" sz="1600" dirty="0"/>
              <a:t>, </a:t>
            </a:r>
            <a:r>
              <a:rPr lang="en-US" sz="1600" dirty="0" err="1"/>
              <a:t>bedrifter</a:t>
            </a:r>
            <a:r>
              <a:rPr lang="en-US" sz="1600" dirty="0"/>
              <a:t> og /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offentlige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frivillige</a:t>
            </a:r>
            <a:r>
              <a:rPr lang="en-US" sz="1600" dirty="0"/>
              <a:t> </a:t>
            </a:r>
            <a:r>
              <a:rPr lang="en-US" sz="1600" dirty="0" err="1"/>
              <a:t>organisasjoner</a:t>
            </a:r>
            <a:r>
              <a:rPr lang="en-US" sz="1600" dirty="0"/>
              <a:t> for å </a:t>
            </a:r>
            <a:r>
              <a:rPr lang="en-US" sz="1600" dirty="0" err="1"/>
              <a:t>utvikle</a:t>
            </a:r>
            <a:r>
              <a:rPr lang="en-US" sz="1600" dirty="0"/>
              <a:t> </a:t>
            </a:r>
            <a:r>
              <a:rPr lang="en-US" sz="1600" dirty="0" err="1"/>
              <a:t>skolens</a:t>
            </a:r>
            <a:r>
              <a:rPr lang="en-US" sz="1600" dirty="0"/>
              <a:t> </a:t>
            </a:r>
            <a:r>
              <a:rPr lang="en-US" sz="1600" dirty="0" err="1"/>
              <a:t>kompetanse</a:t>
            </a:r>
            <a:r>
              <a:rPr lang="en-US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IKT </a:t>
            </a:r>
            <a:r>
              <a:rPr lang="en-US" sz="1600" dirty="0" err="1"/>
              <a:t>brukes</a:t>
            </a:r>
            <a:r>
              <a:rPr lang="en-US" sz="1600" dirty="0"/>
              <a:t> for </a:t>
            </a:r>
            <a:r>
              <a:rPr lang="en-US" sz="1600" dirty="0" err="1"/>
              <a:t>kommunikasjon</a:t>
            </a:r>
            <a:r>
              <a:rPr lang="en-US" sz="1600" dirty="0"/>
              <a:t>, </a:t>
            </a:r>
            <a:r>
              <a:rPr lang="en-US" sz="1600" dirty="0" err="1"/>
              <a:t>kunnskapsutveksling</a:t>
            </a:r>
            <a:r>
              <a:rPr lang="en-US" sz="1600" dirty="0"/>
              <a:t> og </a:t>
            </a:r>
            <a:r>
              <a:rPr lang="en-US" sz="1600" dirty="0" err="1"/>
              <a:t>samarbeid</a:t>
            </a:r>
            <a:r>
              <a:rPr lang="en-US" sz="1600" dirty="0"/>
              <a:t> med </a:t>
            </a:r>
            <a:r>
              <a:rPr lang="en-US" sz="1600" dirty="0" err="1"/>
              <a:t>eksterne</a:t>
            </a:r>
            <a:r>
              <a:rPr lang="en-US" sz="1600" dirty="0"/>
              <a:t> </a:t>
            </a:r>
            <a:r>
              <a:rPr lang="en-US" sz="1600" dirty="0" err="1"/>
              <a:t>partnere</a:t>
            </a:r>
            <a:r>
              <a:rPr lang="en-US" sz="1600" dirty="0"/>
              <a:t>. </a:t>
            </a:r>
            <a:endParaRPr lang="nb-NO" sz="1600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2654385" y="6403276"/>
            <a:ext cx="4114800" cy="365125"/>
          </a:xfrm>
        </p:spPr>
        <p:txBody>
          <a:bodyPr/>
          <a:lstStyle/>
          <a:p>
            <a:r>
              <a:rPr lang="nb-NO" dirty="0"/>
              <a:t>Knutsen &amp; Hurlen</a:t>
            </a:r>
          </a:p>
        </p:txBody>
      </p:sp>
    </p:spTree>
    <p:extLst>
      <p:ext uri="{BB962C8B-B14F-4D97-AF65-F5344CB8AC3E}">
        <p14:creationId xmlns:p14="http://schemas.microsoft.com/office/powerpoint/2010/main" val="2323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"/>
          <p:cNvSpPr/>
          <p:nvPr/>
        </p:nvSpPr>
        <p:spPr>
          <a:xfrm rot="12378443">
            <a:off x="5348174" y="366693"/>
            <a:ext cx="2742119" cy="2639144"/>
          </a:xfrm>
          <a:prstGeom prst="trapezoid">
            <a:avLst/>
          </a:prstGeom>
          <a:solidFill>
            <a:srgbClr val="36B44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638310" y="3155211"/>
            <a:ext cx="6279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Skoleledere modellerer og praktiserer lederskap basert på kontinuerlig læring, distribuerer ledelse og bidrar til å få frem andre ledere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Skoleledere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proaktive</a:t>
            </a:r>
            <a:r>
              <a:rPr lang="en-US" sz="1600" dirty="0"/>
              <a:t> og </a:t>
            </a:r>
            <a:r>
              <a:rPr lang="en-US" sz="1600" dirty="0" err="1"/>
              <a:t>kreative</a:t>
            </a:r>
            <a:r>
              <a:rPr lang="en-US" sz="1600" dirty="0"/>
              <a:t> </a:t>
            </a:r>
            <a:r>
              <a:rPr lang="en-US" sz="1600" dirty="0" err="1"/>
              <a:t>endringsagenter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Skoleledere </a:t>
            </a:r>
            <a:r>
              <a:rPr lang="en-US" sz="1600" dirty="0" err="1"/>
              <a:t>har</a:t>
            </a:r>
            <a:r>
              <a:rPr lang="en-US" sz="1600" dirty="0"/>
              <a:t> </a:t>
            </a:r>
            <a:r>
              <a:rPr lang="en-US" sz="1600" dirty="0" err="1"/>
              <a:t>ansvar</a:t>
            </a:r>
            <a:r>
              <a:rPr lang="en-US" sz="1600" dirty="0"/>
              <a:t> for å </a:t>
            </a:r>
            <a:r>
              <a:rPr lang="en-US" sz="1600" dirty="0" err="1"/>
              <a:t>utvikle</a:t>
            </a:r>
            <a:r>
              <a:rPr lang="en-US" sz="1600" dirty="0"/>
              <a:t> </a:t>
            </a:r>
            <a:r>
              <a:rPr lang="en-US" sz="1600" dirty="0" err="1"/>
              <a:t>postitiv</a:t>
            </a:r>
            <a:r>
              <a:rPr lang="en-US" sz="1600" dirty="0"/>
              <a:t> </a:t>
            </a:r>
            <a:r>
              <a:rPr lang="en-US" sz="1600" dirty="0" err="1"/>
              <a:t>kultur</a:t>
            </a:r>
            <a:r>
              <a:rPr lang="en-US" sz="1600" dirty="0"/>
              <a:t> og </a:t>
            </a:r>
            <a:r>
              <a:rPr lang="en-US" sz="1600" dirty="0" err="1"/>
              <a:t>strukturer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legger</a:t>
            </a:r>
            <a:r>
              <a:rPr lang="en-US" sz="1600" dirty="0"/>
              <a:t> til </a:t>
            </a:r>
            <a:r>
              <a:rPr lang="en-US" sz="1600" dirty="0" err="1"/>
              <a:t>rette</a:t>
            </a:r>
            <a:r>
              <a:rPr lang="en-US" sz="1600" dirty="0"/>
              <a:t> for </a:t>
            </a:r>
            <a:r>
              <a:rPr lang="en-US" sz="1600" dirty="0" err="1"/>
              <a:t>faglig</a:t>
            </a:r>
            <a:r>
              <a:rPr lang="en-US" sz="1600" dirty="0"/>
              <a:t> dialog, </a:t>
            </a:r>
            <a:r>
              <a:rPr lang="en-US" sz="1600" dirty="0" err="1"/>
              <a:t>samarbeid</a:t>
            </a:r>
            <a:r>
              <a:rPr lang="en-US" sz="1600" dirty="0"/>
              <a:t> og </a:t>
            </a:r>
            <a:r>
              <a:rPr lang="en-US" sz="1600" dirty="0" err="1"/>
              <a:t>kunnskapsutveksling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Skoleledere sikrer at skolens handlinger samsvarer med visjonen, mål og verdier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600" dirty="0"/>
              <a:t>Skoleledere har ansvar for kontinuerlig utviklingsarbeid som fremmer læring, endring og innovasjon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Skoleledere </a:t>
            </a:r>
            <a:r>
              <a:rPr lang="en-US" sz="1600" dirty="0" err="1"/>
              <a:t>fremmer</a:t>
            </a:r>
            <a:r>
              <a:rPr lang="en-US" sz="1600" dirty="0"/>
              <a:t> og </a:t>
            </a:r>
            <a:r>
              <a:rPr lang="en-US" sz="1600" dirty="0" err="1"/>
              <a:t>deltar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samarbeid</a:t>
            </a:r>
            <a:r>
              <a:rPr lang="en-US" sz="1600" dirty="0"/>
              <a:t> med </a:t>
            </a:r>
            <a:r>
              <a:rPr lang="en-US" sz="1600" dirty="0" err="1"/>
              <a:t>andre</a:t>
            </a:r>
            <a:r>
              <a:rPr lang="en-US" sz="1600" dirty="0"/>
              <a:t> </a:t>
            </a:r>
            <a:r>
              <a:rPr lang="en-US" sz="1600" dirty="0" err="1"/>
              <a:t>skoler</a:t>
            </a:r>
            <a:r>
              <a:rPr lang="en-US" sz="1600" dirty="0"/>
              <a:t>, </a:t>
            </a:r>
            <a:r>
              <a:rPr lang="en-US" sz="1600" dirty="0" err="1"/>
              <a:t>foreldre</a:t>
            </a:r>
            <a:r>
              <a:rPr lang="en-US" sz="1600" dirty="0"/>
              <a:t>, </a:t>
            </a:r>
            <a:r>
              <a:rPr lang="en-US" sz="1600" dirty="0" err="1"/>
              <a:t>samfunnet</a:t>
            </a:r>
            <a:r>
              <a:rPr lang="en-US" sz="1600" dirty="0"/>
              <a:t>, </a:t>
            </a:r>
            <a:r>
              <a:rPr lang="en-US" sz="1600" dirty="0" err="1"/>
              <a:t>høyere</a:t>
            </a:r>
            <a:r>
              <a:rPr lang="en-US" sz="1600" dirty="0"/>
              <a:t> </a:t>
            </a:r>
            <a:r>
              <a:rPr lang="en-US" sz="1600" dirty="0" err="1"/>
              <a:t>utdanningsinstitusjoner</a:t>
            </a:r>
            <a:r>
              <a:rPr lang="en-US" sz="1600" dirty="0"/>
              <a:t> og </a:t>
            </a:r>
            <a:r>
              <a:rPr lang="en-US" sz="1600" dirty="0" err="1"/>
              <a:t>andre</a:t>
            </a:r>
            <a:r>
              <a:rPr lang="en-US" sz="1600" dirty="0"/>
              <a:t> </a:t>
            </a:r>
            <a:r>
              <a:rPr lang="en-US" sz="1600" dirty="0" err="1"/>
              <a:t>samarbeidspartnere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Skoleledere </a:t>
            </a:r>
            <a:r>
              <a:rPr lang="en-US" sz="1600" dirty="0" err="1"/>
              <a:t>sikrer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helhetlig</a:t>
            </a:r>
            <a:r>
              <a:rPr lang="en-US" sz="1600" dirty="0"/>
              <a:t> </a:t>
            </a:r>
            <a:r>
              <a:rPr lang="en-US" sz="1600" dirty="0" err="1"/>
              <a:t>tilnærming</a:t>
            </a:r>
            <a:r>
              <a:rPr lang="en-US" sz="1600" dirty="0"/>
              <a:t>  til </a:t>
            </a:r>
            <a:r>
              <a:rPr lang="en-US" sz="1600" dirty="0" err="1"/>
              <a:t>elevenes</a:t>
            </a:r>
            <a:r>
              <a:rPr lang="en-US" sz="1600" dirty="0"/>
              <a:t> </a:t>
            </a:r>
            <a:r>
              <a:rPr lang="en-US" sz="1600" dirty="0" err="1"/>
              <a:t>sosiale</a:t>
            </a:r>
            <a:r>
              <a:rPr lang="en-US" sz="1600" dirty="0"/>
              <a:t> og </a:t>
            </a:r>
            <a:r>
              <a:rPr lang="en-US" sz="1600" dirty="0" err="1"/>
              <a:t>faglige</a:t>
            </a:r>
            <a:r>
              <a:rPr lang="en-US" sz="1600" dirty="0"/>
              <a:t> </a:t>
            </a:r>
            <a:r>
              <a:rPr lang="en-US" sz="1600" dirty="0" err="1"/>
              <a:t>utvikling</a:t>
            </a:r>
            <a:endParaRPr lang="en-US" sz="1600" dirty="0"/>
          </a:p>
        </p:txBody>
      </p:sp>
      <p:sp>
        <p:nvSpPr>
          <p:cNvPr id="12" name="TekstSylinder 11"/>
          <p:cNvSpPr txBox="1"/>
          <p:nvPr/>
        </p:nvSpPr>
        <p:spPr>
          <a:xfrm rot="1596961">
            <a:off x="5949744" y="712170"/>
            <a:ext cx="1538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Modellerer og praktisere lederskap basert på  kontinuerlig læring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891130" y="636770"/>
            <a:ext cx="355940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Skoleledelse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20368" r="20349" b="21848"/>
          <a:stretch/>
        </p:blipFill>
        <p:spPr bwMode="auto">
          <a:xfrm rot="3949747">
            <a:off x="-82398" y="1457703"/>
            <a:ext cx="5767892" cy="5533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14"/>
          <p:cNvCxnSpPr/>
          <p:nvPr/>
        </p:nvCxnSpPr>
        <p:spPr>
          <a:xfrm flipV="1">
            <a:off x="4450533" y="886417"/>
            <a:ext cx="1392010" cy="1343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7695875" y="2767366"/>
            <a:ext cx="297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Kjennetegn på god praksis: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3046303" y="6492875"/>
            <a:ext cx="4114800" cy="365125"/>
          </a:xfrm>
        </p:spPr>
        <p:txBody>
          <a:bodyPr/>
          <a:lstStyle/>
          <a:p>
            <a:r>
              <a:rPr lang="nb-NO" dirty="0"/>
              <a:t>Knutsen &amp; Hurlen</a:t>
            </a:r>
          </a:p>
        </p:txBody>
      </p:sp>
    </p:spTree>
    <p:extLst>
      <p:ext uri="{BB962C8B-B14F-4D97-AF65-F5344CB8AC3E}">
        <p14:creationId xmlns:p14="http://schemas.microsoft.com/office/powerpoint/2010/main" val="29371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5" y="970766"/>
            <a:ext cx="6095460" cy="5566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518" y="281749"/>
            <a:ext cx="7391178" cy="824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Når er skolen </a:t>
            </a:r>
            <a:r>
              <a:rPr lang="nb-NO" sz="3200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vår</a:t>
            </a:r>
            <a:r>
              <a:rPr lang="nb-NO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en lærende organisasjon?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236751" y="1290688"/>
            <a:ext cx="5683295" cy="5246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>
                <a:latin typeface="+mj-lt"/>
              </a:rPr>
              <a:t>Når vi: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000" dirty="0">
                <a:latin typeface="+mj-lt"/>
              </a:rPr>
              <a:t>Utvikler og jobber etter en </a:t>
            </a:r>
            <a:r>
              <a:rPr lang="nb-NO" sz="2000" b="1" dirty="0">
                <a:latin typeface="+mj-lt"/>
              </a:rPr>
              <a:t>felles visjon </a:t>
            </a:r>
            <a:r>
              <a:rPr lang="nb-NO" sz="2000" dirty="0">
                <a:latin typeface="+mj-lt"/>
              </a:rPr>
              <a:t>med utgangspunkt i elevenes læring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000" dirty="0">
                <a:latin typeface="+mj-lt"/>
              </a:rPr>
              <a:t>Legger til rette for og støtter kontinuerlig </a:t>
            </a:r>
            <a:r>
              <a:rPr lang="nb-NO" sz="2000" b="1" dirty="0">
                <a:latin typeface="+mj-lt"/>
              </a:rPr>
              <a:t>profesjonell læring </a:t>
            </a:r>
            <a:r>
              <a:rPr lang="nb-NO" sz="2000" dirty="0">
                <a:latin typeface="+mj-lt"/>
              </a:rPr>
              <a:t>for hele kollegiet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000" dirty="0">
                <a:latin typeface="+mj-lt"/>
              </a:rPr>
              <a:t>Dyrker og legger til rette for team-læring og </a:t>
            </a:r>
            <a:r>
              <a:rPr lang="nb-NO" sz="2000" b="1" dirty="0">
                <a:latin typeface="+mj-lt"/>
              </a:rPr>
              <a:t>samarbeid</a:t>
            </a:r>
            <a:r>
              <a:rPr lang="nb-NO" sz="2000" dirty="0">
                <a:latin typeface="+mj-lt"/>
              </a:rPr>
              <a:t> i hele kollegiet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000" dirty="0">
                <a:latin typeface="+mj-lt"/>
              </a:rPr>
              <a:t>Skaper en </a:t>
            </a:r>
            <a:r>
              <a:rPr lang="nb-NO" sz="2000" b="1" dirty="0">
                <a:latin typeface="+mj-lt"/>
              </a:rPr>
              <a:t>kultur</a:t>
            </a:r>
            <a:r>
              <a:rPr lang="nb-NO" sz="2000" dirty="0">
                <a:latin typeface="+mj-lt"/>
              </a:rPr>
              <a:t> for utvikling, innovasjon og utprøving, med fokus på foredling av egen praksis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000" dirty="0">
                <a:latin typeface="+mj-lt"/>
              </a:rPr>
              <a:t>Sikrer systemer for innhenting og deling av  kunnskap og læring -</a:t>
            </a:r>
            <a:r>
              <a:rPr lang="nb-NO" sz="2000" b="1" dirty="0">
                <a:latin typeface="+mj-lt"/>
              </a:rPr>
              <a:t> kapasitetsbygging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000" dirty="0">
                <a:latin typeface="+mj-lt"/>
              </a:rPr>
              <a:t>Lærer med og av andre samarbeidspartnere - </a:t>
            </a:r>
            <a:r>
              <a:rPr lang="nb-NO" sz="2000" b="1" dirty="0">
                <a:latin typeface="+mj-lt"/>
              </a:rPr>
              <a:t>nettverk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sz="2000" dirty="0">
                <a:latin typeface="+mj-lt"/>
              </a:rPr>
              <a:t>Modellerer og praktisere </a:t>
            </a:r>
            <a:r>
              <a:rPr lang="nb-NO" sz="2000" b="1" dirty="0">
                <a:latin typeface="+mj-lt"/>
              </a:rPr>
              <a:t>lederskap</a:t>
            </a:r>
            <a:r>
              <a:rPr lang="nb-NO" sz="2000" dirty="0">
                <a:latin typeface="+mj-lt"/>
              </a:rPr>
              <a:t> basert på  kontinuerlig læring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Knutsen &amp; Hurlen</a:t>
            </a:r>
          </a:p>
        </p:txBody>
      </p:sp>
    </p:spTree>
    <p:extLst>
      <p:ext uri="{BB962C8B-B14F-4D97-AF65-F5344CB8AC3E}">
        <p14:creationId xmlns:p14="http://schemas.microsoft.com/office/powerpoint/2010/main" val="31486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Font typeface="Wingdings" panose="05000000000000000000" pitchFamily="2" charset="2"/>
          <a:buChar char="ü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1183</Words>
  <Application>Microsoft Office PowerPoint</Application>
  <PresentationFormat>Widescreen</PresentationFormat>
  <Paragraphs>126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Stavanger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Knutsen &amp;Hurlen</dc:title>
  <dc:creator>Inger Sofie Berge Hurlen</dc:creator>
  <cp:lastModifiedBy>Rune M Knutsen</cp:lastModifiedBy>
  <cp:revision>109</cp:revision>
  <dcterms:created xsi:type="dcterms:W3CDTF">2017-02-20T08:27:44Z</dcterms:created>
  <dcterms:modified xsi:type="dcterms:W3CDTF">2019-02-08T10:30:16Z</dcterms:modified>
</cp:coreProperties>
</file>